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9" r:id="rId2"/>
    <p:sldId id="298" r:id="rId3"/>
    <p:sldId id="299" r:id="rId4"/>
    <p:sldId id="297" r:id="rId5"/>
    <p:sldId id="294" r:id="rId6"/>
    <p:sldId id="271" r:id="rId7"/>
    <p:sldId id="300" r:id="rId8"/>
    <p:sldId id="296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01DC99-2360-40DE-800D-62034951097A}">
          <p14:sldIdLst>
            <p14:sldId id="269"/>
            <p14:sldId id="298"/>
            <p14:sldId id="299"/>
            <p14:sldId id="297"/>
            <p14:sldId id="294"/>
            <p14:sldId id="271"/>
            <p14:sldId id="300"/>
            <p14:sldId id="296"/>
          </p14:sldIdLst>
        </p14:section>
        <p14:section name="Раздел без заголовка" id="{F7CD35FD-9C3F-417B-8210-BAD9950CE27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00"/>
    <a:srgbClr val="009A46"/>
    <a:srgbClr val="E2C5FF"/>
    <a:srgbClr val="CFC5FF"/>
    <a:srgbClr val="CADAEE"/>
    <a:srgbClr val="98CDE0"/>
    <a:srgbClr val="FFD54F"/>
    <a:srgbClr val="ABDB77"/>
    <a:srgbClr val="E2AC00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11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341A-3031-4ECF-A738-ABB70B60D3D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2B14-BCB5-4B78-A8FD-27F10E9A7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0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063750">
              <a:defRPr/>
            </a:pPr>
            <a:endParaRPr lang="ru-RU" dirty="0">
              <a:cs typeface="+mn-cs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gray">
          <a:xfrm>
            <a:off x="685800" y="3429000"/>
            <a:ext cx="7620000" cy="685800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17" descr="C:\Documents and Settings\Денис\Рабочий стол\head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1695"/>
          <a:stretch>
            <a:fillRect/>
          </a:stretch>
        </p:blipFill>
        <p:spPr bwMode="auto">
          <a:xfrm>
            <a:off x="-7180" y="626316"/>
            <a:ext cx="9159494" cy="2000240"/>
          </a:xfrm>
          <a:prstGeom prst="rect">
            <a:avLst/>
          </a:prstGeom>
          <a:noFill/>
        </p:spPr>
      </p:pic>
      <p:pic>
        <p:nvPicPr>
          <p:cNvPr id="8" name="Picture 24" descr="http://www.heraldicum.ru/russia/subjects/towns/images/krasdar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429250"/>
            <a:ext cx="1039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3432175"/>
            <a:ext cx="7620000" cy="682625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00438" y="6357938"/>
            <a:ext cx="2133600" cy="458787"/>
          </a:xfrm>
          <a:prstGeom prst="rect">
            <a:avLst/>
          </a:prstGeom>
        </p:spPr>
        <p:txBody>
          <a:bodyPr/>
          <a:lstStyle>
            <a:lvl1pPr algn="ctr">
              <a:defRPr sz="1200">
                <a:cs typeface="+mn-cs"/>
              </a:defRPr>
            </a:lvl1pPr>
          </a:lstStyle>
          <a:p>
            <a:fld id="{561CB9AA-49BD-4C0D-BDC3-DF1355ECC01A}" type="datetimeFigureOut">
              <a:rPr lang="ru-RU" smtClean="0"/>
              <a:t>13.12.2019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7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3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6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6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0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2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561CB9AA-49BD-4C0D-BDC3-DF1355ECC01A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3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5313" y="6429375"/>
            <a:ext cx="828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fld id="{C76D3990-576B-427E-B46F-10238224CE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32" name="Picture 24" descr="http://www.heraldicum.ru/russia/subjects/towns/images/krasdar3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58738"/>
            <a:ext cx="6429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"/>
          <a:stretch/>
        </p:blipFill>
        <p:spPr bwMode="auto">
          <a:xfrm>
            <a:off x="-6008" y="0"/>
            <a:ext cx="9144000" cy="622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779" y="6200224"/>
            <a:ext cx="1320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. Краснодар</a:t>
            </a:r>
          </a:p>
          <a:p>
            <a:pPr algn="ctr"/>
            <a:r>
              <a:rPr lang="ru-RU" sz="1400" b="1" dirty="0" smtClean="0">
                <a:latin typeface="+mj-lt"/>
                <a:cs typeface="Times New Roman" pitchFamily="18" charset="0"/>
              </a:rPr>
              <a:t>2019 год</a:t>
            </a: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36912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Организация работы в образовательных организациях по безопасности детей </a:t>
            </a:r>
            <a:br>
              <a:rPr lang="ru-RU" sz="2800" b="1" dirty="0" smtClean="0"/>
            </a:br>
            <a:r>
              <a:rPr lang="ru-RU" sz="2800" b="1" dirty="0" smtClean="0"/>
              <a:t>в период зимних каникул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образования, науки и молодёжной политики Краснодарского края 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18.11.2019 №  4669 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мерах по обеспечению безопасности в период проведения зимних каникул, новогодних, рождественских мероприятий, а также выходных и праздничных дней в образовательных организациях Краснодарского края»</a:t>
            </a:r>
          </a:p>
          <a:p>
            <a:pPr marL="35560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22.11.2019 № 2142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/>
                <a:ea typeface="Times New Roman"/>
              </a:rPr>
              <a:t>Об </a:t>
            </a:r>
            <a:r>
              <a:rPr lang="ru-RU" sz="2400" dirty="0">
                <a:latin typeface="Times New Roman"/>
                <a:ea typeface="Times New Roman"/>
              </a:rPr>
              <a:t>обеспечении охранных и противопожарных мероприятий в период зимних школьных каникул, новогодних и рождественских </a:t>
            </a:r>
            <a:r>
              <a:rPr lang="ru-RU" sz="2400" dirty="0" smtClean="0">
                <a:latin typeface="Times New Roman"/>
                <a:ea typeface="Times New Roman"/>
              </a:rPr>
              <a:t>праздников»</a:t>
            </a:r>
            <a:endParaRPr lang="ru-RU" sz="2400" dirty="0">
              <a:latin typeface="Times New Roman"/>
              <a:ea typeface="Times New Roman"/>
            </a:endParaRPr>
          </a:p>
          <a:p>
            <a:pPr marL="447675" indent="-92075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3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b="1" i="1" u="sng" dirty="0" smtClean="0"/>
              <a:t>Инструктажи, разъяснительная работа:</a:t>
            </a:r>
          </a:p>
          <a:p>
            <a:pPr marL="0" indent="0" algn="ctr">
              <a:buNone/>
            </a:pPr>
            <a:endParaRPr lang="ru-RU" sz="1800" b="1" i="1" u="sng" dirty="0" smtClean="0"/>
          </a:p>
          <a:p>
            <a:r>
              <a:rPr lang="ru-RU" sz="1850" dirty="0" smtClean="0"/>
              <a:t>по </a:t>
            </a:r>
            <a:r>
              <a:rPr lang="ru-RU" sz="1850" dirty="0"/>
              <a:t>антитеррористической, пожарной и электробезопасности</a:t>
            </a:r>
            <a:r>
              <a:rPr lang="ru-RU" sz="1850" dirty="0" smtClean="0"/>
              <a:t>;</a:t>
            </a:r>
          </a:p>
          <a:p>
            <a:r>
              <a:rPr lang="ru-RU" sz="1850" dirty="0" smtClean="0"/>
              <a:t>по правилам </a:t>
            </a:r>
            <a:r>
              <a:rPr lang="ru-RU" sz="1850" dirty="0"/>
              <a:t>поведения на </a:t>
            </a:r>
            <a:r>
              <a:rPr lang="ru-RU" sz="1850" dirty="0" smtClean="0"/>
              <a:t>дороге и </a:t>
            </a:r>
            <a:r>
              <a:rPr lang="ru-RU" sz="1850" dirty="0"/>
              <a:t>в местах массового скопления </a:t>
            </a:r>
            <a:r>
              <a:rPr lang="ru-RU" sz="1850" dirty="0" smtClean="0"/>
              <a:t>людей </a:t>
            </a:r>
            <a:r>
              <a:rPr lang="ru-RU" sz="1850" dirty="0"/>
              <a:t>на объектах ж/д </a:t>
            </a:r>
            <a:r>
              <a:rPr lang="ru-RU" sz="1850" dirty="0" smtClean="0"/>
              <a:t>транспорта;</a:t>
            </a:r>
          </a:p>
          <a:p>
            <a:r>
              <a:rPr lang="ru-RU" sz="1850" dirty="0" smtClean="0"/>
              <a:t>по безопасному поведению на водных объектах в период ледостава («Единый урок);</a:t>
            </a:r>
          </a:p>
          <a:p>
            <a:r>
              <a:rPr lang="ru-RU" sz="1850" dirty="0" smtClean="0"/>
              <a:t>по оказанию первой помощи пострадавшим на водных объектах;</a:t>
            </a:r>
          </a:p>
          <a:p>
            <a:r>
              <a:rPr lang="ru-RU" sz="1850" dirty="0"/>
              <a:t>запретить выходы организованных групп обучающихся на водоёмы в период ледостава</a:t>
            </a:r>
            <a:r>
              <a:rPr lang="ru-RU" sz="1850" dirty="0" smtClean="0"/>
              <a:t>;</a:t>
            </a:r>
            <a:endParaRPr lang="ru-RU" sz="185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50" dirty="0" smtClean="0"/>
              <a:t>разъяснительная работа с родителями об усилении контроля за детьми вне учебно-воспитательного процесса, о безопасном использовании пиротехнических изделий;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50" dirty="0" smtClean="0"/>
              <a:t>обеспечить персональный контроль в период зимних каникул за занятостью обучающихся, состоящих на профилактическом учёте и проживающих в семьях, находящихся в СОП.</a:t>
            </a:r>
            <a:endParaRPr lang="ru-RU" sz="185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42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Размещение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ru-RU" sz="3600" dirty="0" smtClean="0"/>
              <a:t>Стенды</a:t>
            </a:r>
          </a:p>
          <a:p>
            <a:r>
              <a:rPr lang="ru-RU" sz="3600" dirty="0"/>
              <a:t>Информационные </a:t>
            </a:r>
            <a:r>
              <a:rPr lang="ru-RU" sz="3600" dirty="0" smtClean="0"/>
              <a:t>уголки в учебных кабинетах</a:t>
            </a:r>
          </a:p>
          <a:p>
            <a:r>
              <a:rPr lang="ru-RU" sz="3600" dirty="0" smtClean="0"/>
              <a:t>Сайт ОО</a:t>
            </a:r>
          </a:p>
          <a:p>
            <a:r>
              <a:rPr lang="ru-RU" sz="3300" dirty="0" smtClean="0"/>
              <a:t>Официальная  страница </a:t>
            </a:r>
            <a:r>
              <a:rPr lang="ru-RU" sz="3300" dirty="0"/>
              <a:t> </a:t>
            </a:r>
            <a:r>
              <a:rPr lang="ru-RU" sz="3300" dirty="0" smtClean="0"/>
              <a:t>в </a:t>
            </a:r>
            <a:r>
              <a:rPr lang="en-US" sz="3300" dirty="0" err="1" smtClean="0"/>
              <a:t>Instagram</a:t>
            </a:r>
            <a:endParaRPr lang="ru-RU" sz="3300" dirty="0" smtClean="0"/>
          </a:p>
          <a:p>
            <a:r>
              <a:rPr lang="ru-RU" sz="3600" dirty="0" smtClean="0"/>
              <a:t>Раздаточный материал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3063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10400" cy="563563"/>
          </a:xfrm>
        </p:spPr>
        <p:txBody>
          <a:bodyPr/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Методические рекомендации, памятки безопасности детей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8902"/>
            <a:ext cx="8456606" cy="50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Кириченко\Pictures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771800" cy="2184830"/>
          </a:xfrm>
          <a:prstGeom prst="rect">
            <a:avLst/>
          </a:prstGeom>
          <a:noFill/>
          <a:effectLst>
            <a:outerShdw blurRad="63500" sx="107000" sy="107000" algn="ctr" rotWithShape="0">
              <a:schemeClr val="accent1">
                <a:lumMod val="60000"/>
                <a:lumOff val="40000"/>
                <a:alpha val="40000"/>
              </a:scheme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20135829">
            <a:off x="2888403" y="3704743"/>
            <a:ext cx="34013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292080" y="4391396"/>
            <a:ext cx="1143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3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Регистрация групп, выбывающих за пределы города</a:t>
            </a:r>
            <a:endParaRPr lang="ru-RU" sz="20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05400"/>
          </a:xfrm>
        </p:spPr>
        <p:txBody>
          <a:bodyPr/>
          <a:lstStyle/>
          <a:p>
            <a:pPr marL="0" indent="355600">
              <a:buNone/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/>
                <a:ea typeface="Times New Roman"/>
              </a:rPr>
              <a:t>Нормативные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28092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700" dirty="0"/>
              <a:t>Федеральный закон № 132 от 24.11.1996 «Об основах туристической деятельности в Российской Федерации»;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700" dirty="0"/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700" dirty="0"/>
              <a:t> Закон Краснодарского края № 938-КЗ от 25.10.2005 «О туристской деятельности в Краснодарском крае»;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7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700" dirty="0"/>
              <a:t>Порядок организации перевозок группы детей автобусами, утвержденный Постановлением Правительства РФ от 17.12.2013 № 1177;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17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700" dirty="0"/>
              <a:t>Постановление  Главного государственного санитарного врача РФ от 21.01.2014 № 3 «Об утверждении СП 2.5.3157-14 «Санитарно-эпидемиологические требования к перевозке ж/д транспортом организованных групп детей</a:t>
            </a:r>
            <a:r>
              <a:rPr lang="ru-RU" sz="1700" dirty="0" smtClean="0"/>
              <a:t>»;</a:t>
            </a:r>
            <a:endParaRPr lang="ru-RU" sz="17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1700" dirty="0"/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700" dirty="0"/>
              <a:t>Положение об организации и проведении выездов (выходов) организованных групп учащихся и воспитанников за пределы образовательных организаций муниципального образования город Краснодар, утв. приказом департамента образования от 28.05.2018 № </a:t>
            </a:r>
            <a:r>
              <a:rPr lang="ru-RU" sz="1700" dirty="0" smtClean="0"/>
              <a:t>108-у.</a:t>
            </a:r>
            <a:endParaRPr lang="ru-RU" sz="17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99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Нормативные документы Республики Крым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/>
              <a:t>Постановление Совета министров Республики Крым </a:t>
            </a:r>
            <a:br>
              <a:rPr lang="ru-RU" sz="2200" dirty="0" smtClean="0"/>
            </a:br>
            <a:r>
              <a:rPr lang="ru-RU" sz="2200" dirty="0" smtClean="0"/>
              <a:t>от 07.02.2017 № 39 «Об утверждении положения об организованных перевозках групп детей автобусами на территории Республики Крым»;</a:t>
            </a:r>
          </a:p>
          <a:p>
            <a:r>
              <a:rPr lang="ru-RU" sz="2200" dirty="0" smtClean="0"/>
              <a:t>ГОСТ </a:t>
            </a:r>
            <a:r>
              <a:rPr lang="ru-RU" sz="2200" dirty="0"/>
              <a:t>51185-2014 «Туристические услуги. Средства размещения. Общие требования</a:t>
            </a:r>
            <a:r>
              <a:rPr lang="ru-RU" sz="2200" dirty="0" smtClean="0"/>
              <a:t>»;</a:t>
            </a:r>
          </a:p>
          <a:p>
            <a:r>
              <a:rPr lang="ru-RU" sz="2200" dirty="0" smtClean="0"/>
              <a:t>ГОСТ </a:t>
            </a:r>
            <a:r>
              <a:rPr lang="ru-RU" sz="2200" dirty="0"/>
              <a:t>Р 54605 «Услуги детского и юношеского туризма» в части условий размещения, организации </a:t>
            </a:r>
            <a:r>
              <a:rPr lang="ru-RU" sz="2200" dirty="0" smtClean="0"/>
              <a:t>питания</a:t>
            </a:r>
            <a:r>
              <a:rPr lang="ru-RU" sz="2200" dirty="0"/>
              <a:t>;</a:t>
            </a:r>
            <a:endParaRPr lang="ru-RU" sz="2200" dirty="0" smtClean="0"/>
          </a:p>
          <a:p>
            <a:r>
              <a:rPr lang="ru-RU" sz="2200" dirty="0" smtClean="0"/>
              <a:t>Методические рекомендации </a:t>
            </a:r>
            <a:r>
              <a:rPr lang="ru-RU" sz="2200" dirty="0"/>
              <a:t>по направлению организованных групп детей на отдых, оздоровление, для участия в массовых мероприятиях на территории Республики Крым, </a:t>
            </a:r>
            <a:r>
              <a:rPr lang="ru-RU" sz="2200" dirty="0" smtClean="0"/>
              <a:t>разработанные </a:t>
            </a:r>
            <a:r>
              <a:rPr lang="ru-RU" sz="2200" dirty="0"/>
              <a:t>Министерством образования, науки и молодёжи Республики Крым</a:t>
            </a:r>
          </a:p>
        </p:txBody>
      </p:sp>
    </p:spTree>
    <p:extLst>
      <p:ext uri="{BB962C8B-B14F-4D97-AF65-F5344CB8AC3E}">
        <p14:creationId xmlns:p14="http://schemas.microsoft.com/office/powerpoint/2010/main" val="415028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Сроки предоставления документов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105400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В соответствии с требованиями, предъявляемыми </a:t>
            </a:r>
            <a:r>
              <a:rPr lang="ru-RU" sz="2000" dirty="0"/>
              <a:t>к оформлению документации по выездным мероприятиям </a:t>
            </a:r>
            <a:r>
              <a:rPr lang="ru-RU" sz="2000" b="1" dirty="0"/>
              <a:t>за пределы </a:t>
            </a:r>
            <a:r>
              <a:rPr lang="ru-RU" sz="2000" b="1" dirty="0" smtClean="0"/>
              <a:t>города Краснодара</a:t>
            </a:r>
            <a:r>
              <a:rPr lang="ru-RU" sz="2000" dirty="0" smtClean="0"/>
              <a:t>,</a:t>
            </a:r>
            <a:r>
              <a:rPr lang="ru-RU" sz="2000" dirty="0"/>
              <a:t>  </a:t>
            </a:r>
            <a:r>
              <a:rPr lang="ru-RU" sz="2000" u="sng" dirty="0" smtClean="0"/>
              <a:t>руководитель </a:t>
            </a:r>
            <a:r>
              <a:rPr lang="ru-RU" sz="2000" u="sng" dirty="0"/>
              <a:t>группы </a:t>
            </a:r>
            <a:r>
              <a:rPr lang="ru-RU" sz="2000" dirty="0"/>
              <a:t>учащихся </a:t>
            </a:r>
            <a:r>
              <a:rPr lang="ru-RU" sz="2000" dirty="0" smtClean="0"/>
              <a:t>образовательной организации, </a:t>
            </a:r>
            <a:r>
              <a:rPr lang="ru-RU" sz="2000" dirty="0"/>
              <a:t>обязан лично не позднее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u="sng" dirty="0" smtClean="0">
                <a:solidFill>
                  <a:srgbClr val="FF0000"/>
                </a:solidFill>
              </a:rPr>
              <a:t>7 </a:t>
            </a:r>
            <a:r>
              <a:rPr lang="ru-RU" sz="2000" b="1" u="sng" dirty="0">
                <a:solidFill>
                  <a:srgbClr val="FF0000"/>
                </a:solidFill>
              </a:rPr>
              <a:t>дней до выезда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предоставить </a:t>
            </a:r>
            <a:r>
              <a:rPr lang="ru-RU" sz="2000" dirty="0"/>
              <a:t>в отдел дополнительного образования и воспитательной работы департамента образования документы по выезду (выходу) организованной группы учащихся следующие </a:t>
            </a:r>
            <a:r>
              <a:rPr lang="ru-RU" sz="2000" dirty="0" smtClean="0"/>
              <a:t>документы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В соответствии с нормативными документами, действующими на территории  </a:t>
            </a:r>
            <a:r>
              <a:rPr lang="ru-RU" sz="2000" b="1" dirty="0" smtClean="0"/>
              <a:t>Республики Крым - </a:t>
            </a:r>
            <a:r>
              <a:rPr lang="ru-RU" sz="2000" dirty="0"/>
              <a:t>не позднее </a:t>
            </a:r>
            <a:r>
              <a:rPr lang="ru-RU" sz="2000" b="1" u="sng" dirty="0">
                <a:solidFill>
                  <a:srgbClr val="FF0000"/>
                </a:solidFill>
              </a:rPr>
              <a:t>30</a:t>
            </a:r>
            <a:r>
              <a:rPr lang="ru-RU" sz="2000" dirty="0" smtClean="0"/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дней </a:t>
            </a:r>
            <a:r>
              <a:rPr lang="ru-RU" sz="2000" b="1" u="sng" dirty="0">
                <a:solidFill>
                  <a:srgbClr val="FF0000"/>
                </a:solidFill>
              </a:rPr>
              <a:t>до выезда </a:t>
            </a:r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344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 Office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2938</TotalTime>
  <Words>330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Презентация PowerPoint</vt:lpstr>
      <vt:lpstr>Нормативные документы </vt:lpstr>
      <vt:lpstr>Мероприятия</vt:lpstr>
      <vt:lpstr>Размещение информации</vt:lpstr>
      <vt:lpstr> Методические рекомендации, памятки безопасности детей   </vt:lpstr>
      <vt:lpstr>Регистрация групп, выбывающих за пределы города</vt:lpstr>
      <vt:lpstr>Нормативные документы Республики Крым</vt:lpstr>
      <vt:lpstr>Сроки предоставления документов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Максутова Екатерина Рашидовна</dc:creator>
  <cp:lastModifiedBy>1</cp:lastModifiedBy>
  <cp:revision>253</cp:revision>
  <cp:lastPrinted>2019-12-10T15:02:02Z</cp:lastPrinted>
  <dcterms:created xsi:type="dcterms:W3CDTF">2014-04-15T13:03:34Z</dcterms:created>
  <dcterms:modified xsi:type="dcterms:W3CDTF">2019-12-13T17:13:37Z</dcterms:modified>
</cp:coreProperties>
</file>